
<file path=[Content_Types].xml><?xml version="1.0" encoding="utf-8"?>
<Types xmlns="http://schemas.openxmlformats.org/package/2006/content-types">
  <Override PartName="/ppt/slideMasters/slideMaster2.xml" ContentType="application/vnd.openxmlformats-officedocument.presentationml.slideMaster+xml"/>
  <Override PartName="/ppt/slideMasters/slideMaster3.xml" ContentType="application/vnd.openxmlformats-officedocument.presentationml.slideMaster+xml"/>
  <Default Extension="png" ContentType="image/png"/>
  <Default Extension="bin" ContentType="application/vnd.openxmlformats-officedocument.oleObject"/>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presProps.xml" ContentType="application/vnd.openxmlformats-officedocument.presentationml.presProps+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commentAuthors.xml" ContentType="application/vnd.openxmlformats-officedocument.presentationml.commentAuthors+xml"/>
  <Default Extension="vml" ContentType="application/vnd.openxmlformats-officedocument.vmlDrawing"/>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BDFE8"/>
    <a:srgbClr val="F3F5FA"/>
    <a:srgbClr val="CDD2DE"/>
    <a:srgbClr val="E3E9E5"/>
    <a:srgbClr val="EAEAEA"/>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0658" autoAdjust="0"/>
    <p:restoredTop sz="94701" autoAdjust="0"/>
  </p:normalViewPr>
  <p:slideViewPr>
    <p:cSldViewPr snapToGrid="0" snapToObjects="1" showGuides="1">
      <p:cViewPr>
        <p:scale>
          <a:sx n="20" d="100"/>
          <a:sy n="20" d="100"/>
        </p:scale>
        <p:origin x="-936" y="-84"/>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4/26/2019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xmlns=""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4/26/2019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xmlns=""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xmlns=""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hyperlink" Target="http://www.facebook.com/pages/PosterPresentationscom/217914411419?v=app_4949752878&amp;ref=ts" TargetMode="External"/><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4.bin"/><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oleObject" Target="../embeddings/oleObject3.bin"/><Relationship Id="rId4" Type="http://schemas.openxmlformats.org/officeDocument/2006/relationships/image" Target="../media/image5.png"/><Relationship Id="rId9" Type="http://schemas.openxmlformats.org/officeDocument/2006/relationships/oleObject" Target="../embeddings/oleObject2.bin"/><Relationship Id="rId14" Type="http://schemas.openxmlformats.org/officeDocument/2006/relationships/image" Target="../media/image10.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oleObject" Target="../embeddings/oleObject7.bin"/><Relationship Id="rId3" Type="http://schemas.openxmlformats.org/officeDocument/2006/relationships/vmlDrawing" Target="../drawings/vmlDrawing2.vml"/><Relationship Id="rId7" Type="http://schemas.openxmlformats.org/officeDocument/2006/relationships/hyperlink" Target="http://www.facebook.com/pages/PosterPresentationscom/217914411419?v=app_4949752878&amp;ref=ts" TargetMode="External"/><Relationship Id="rId12"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oleObject" Target="../embeddings/oleObject6.bin"/><Relationship Id="rId11" Type="http://schemas.openxmlformats.org/officeDocument/2006/relationships/image" Target="../media/image7.png"/><Relationship Id="rId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oleObject" Target="../embeddings/oleObject5.bin"/><Relationship Id="rId9" Type="http://schemas.openxmlformats.org/officeDocument/2006/relationships/image" Target="../media/image5.png"/><Relationship Id="rId14" Type="http://schemas.openxmlformats.org/officeDocument/2006/relationships/oleObject" Target="../embeddings/oleObject8.bin"/></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oleObject" Target="../embeddings/oleObject11.bin"/><Relationship Id="rId3" Type="http://schemas.openxmlformats.org/officeDocument/2006/relationships/vmlDrawing" Target="../drawings/vmlDrawing3.vml"/><Relationship Id="rId7" Type="http://schemas.openxmlformats.org/officeDocument/2006/relationships/hyperlink" Target="http://www.facebook.com/pages/PosterPresentationscom/217914411419?v=app_4949752878&amp;ref=ts" TargetMode="External"/><Relationship Id="rId12"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oleObject" Target="../embeddings/oleObject10.bin"/><Relationship Id="rId11" Type="http://schemas.openxmlformats.org/officeDocument/2006/relationships/image" Target="../media/image7.png"/><Relationship Id="rId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oleObject" Target="../embeddings/oleObject9.bin"/><Relationship Id="rId9" Type="http://schemas.openxmlformats.org/officeDocument/2006/relationships/image" Target="../media/image5.png"/><Relationship Id="rId14" Type="http://schemas.openxmlformats.org/officeDocument/2006/relationships/oleObject" Target="../embeddings/oleObject12.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solidFill>
              <a:schemeClr val="accent5">
                <a:lumMod val="50000"/>
              </a:schemeClr>
            </a:solid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xmlns="" val="2923600614"/>
                  </p:ext>
                </p:extLst>
              </p:nvPr>
            </p:nvGraphicFramePr>
            <p:xfrm>
              <a:off x="-4533347" y="12734142"/>
              <a:ext cx="1828800" cy="1117600"/>
            </p:xfrm>
            <a:graphic>
              <a:graphicData uri="http://schemas.openxmlformats.org/presentationml/2006/ole">
                <p:oleObj spid="_x0000_s1078" name="Image" r:id="rId8" imgW="1828571" imgH="1117460" progId="">
                  <p:embed/>
                </p:oleObj>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xmlns="" val="3743875991"/>
                  </p:ext>
                </p:extLst>
              </p:nvPr>
            </p:nvGraphicFramePr>
            <p:xfrm>
              <a:off x="-2456641" y="12737835"/>
              <a:ext cx="1828800" cy="1117600"/>
            </p:xfrm>
            <a:graphic>
              <a:graphicData uri="http://schemas.openxmlformats.org/presentationml/2006/ole">
                <p:oleObj spid="_x0000_s1079" name="Image" r:id="rId9" imgW="1828571" imgH="1117460" progId="">
                  <p:embed/>
                </p:oleObj>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xmlns="" val="262704017"/>
                </p:ext>
              </p:extLst>
            </p:nvPr>
          </p:nvGraphicFramePr>
          <p:xfrm>
            <a:off x="46915679" y="3349444"/>
            <a:ext cx="5586150" cy="2063772"/>
          </p:xfrm>
          <a:graphic>
            <a:graphicData uri="http://schemas.openxmlformats.org/presentationml/2006/ole">
              <p:oleObj spid="_x0000_s1080" name="Image" r:id="rId10" imgW="4571429" imgH="1688889" progId="">
                <p:embed/>
              </p:oleObj>
            </a:graphicData>
          </a:graphic>
        </p:graphicFrame>
        <p:pic>
          <p:nvPicPr>
            <p:cNvPr id="57" name="Picture 56"/>
            <p:cNvPicPr>
              <a:picLocks noChangeAspect="1"/>
            </p:cNvPicPr>
            <p:nvPr userDrawn="1"/>
          </p:nvPicPr>
          <p:blipFill>
            <a:blip r:embed="rId11"/>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xmlns="" val="2040245264"/>
                </p:ext>
              </p:extLst>
            </p:nvPr>
          </p:nvGraphicFramePr>
          <p:xfrm>
            <a:off x="44629619" y="12347263"/>
            <a:ext cx="1482266" cy="992162"/>
          </p:xfrm>
          <a:graphic>
            <a:graphicData uri="http://schemas.openxmlformats.org/presentationml/2006/ole">
              <p:oleObj spid="_x0000_s1081" name="Image" r:id="rId12" imgW="1574603" imgH="1053968" progId="">
                <p:embed/>
              </p:oleObj>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3"/>
              </p:cNvPr>
              <p:cNvPicPr>
                <a:picLocks noChangeAspect="1" noChangeArrowheads="1"/>
              </p:cNvPicPr>
              <p:nvPr userDrawn="1"/>
            </p:nvPicPr>
            <p:blipFill>
              <a:blip r:embed="rId14"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xmlns="" val="262704017"/>
                </p:ext>
              </p:extLst>
            </p:nvPr>
          </p:nvGraphicFramePr>
          <p:xfrm>
            <a:off x="46915679" y="3349444"/>
            <a:ext cx="5586150" cy="2063772"/>
          </p:xfrm>
          <a:graphic>
            <a:graphicData uri="http://schemas.openxmlformats.org/presentationml/2006/ole">
              <p:oleObj spid="_x0000_s2102" name="Image" r:id="rId4" imgW="4571429" imgH="1688889" progId="">
                <p:embed/>
              </p:oleObj>
            </a:graphicData>
          </a:graphic>
        </p:graphicFrame>
        <p:pic>
          <p:nvPicPr>
            <p:cNvPr id="47" name="Picture 46"/>
            <p:cNvPicPr>
              <a:picLocks noChangeAspect="1"/>
            </p:cNvPicPr>
            <p:nvPr userDrawn="1"/>
          </p:nvPicPr>
          <p:blipFill>
            <a:blip r:embed="rId5"/>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xmlns="" val="2040245264"/>
                </p:ext>
              </p:extLst>
            </p:nvPr>
          </p:nvGraphicFramePr>
          <p:xfrm>
            <a:off x="44629619" y="12347263"/>
            <a:ext cx="1482266" cy="992162"/>
          </p:xfrm>
          <a:graphic>
            <a:graphicData uri="http://schemas.openxmlformats.org/presentationml/2006/ole">
              <p:oleObj spid="_x0000_s2103" name="Image" r:id="rId6" imgW="1574603" imgH="1053968" progId="">
                <p:embed/>
              </p:oleObj>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7"/>
              </p:cNvPr>
              <p:cNvPicPr>
                <a:picLocks noChangeAspect="1" noChangeArrowheads="1"/>
              </p:cNvPicPr>
              <p:nvPr userDrawn="1"/>
            </p:nvPicPr>
            <p:blipFill>
              <a:blip r:embed="rId8"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9"/>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0"/>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1"/>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1"/>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2"/>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xmlns="" val="1199812768"/>
                  </p:ext>
                </p:extLst>
              </p:nvPr>
            </p:nvGraphicFramePr>
            <p:xfrm>
              <a:off x="-4533347" y="12734142"/>
              <a:ext cx="1828800" cy="1117600"/>
            </p:xfrm>
            <a:graphic>
              <a:graphicData uri="http://schemas.openxmlformats.org/presentationml/2006/ole">
                <p:oleObj spid="_x0000_s2104" name="Image" r:id="rId13" imgW="1828571" imgH="1117460" progId="">
                  <p:embed/>
                </p:oleObj>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xmlns="" val="4096349677"/>
                  </p:ext>
                </p:extLst>
              </p:nvPr>
            </p:nvGraphicFramePr>
            <p:xfrm>
              <a:off x="-2456641" y="12737835"/>
              <a:ext cx="1828800" cy="1117600"/>
            </p:xfrm>
            <a:graphic>
              <a:graphicData uri="http://schemas.openxmlformats.org/presentationml/2006/ole">
                <p:oleObj spid="_x0000_s2105" name="Image" r:id="rId14" imgW="1828571" imgH="1117460" progId="">
                  <p:embed/>
                </p:oleObj>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xmlns="" val="262704017"/>
                </p:ext>
              </p:extLst>
            </p:nvPr>
          </p:nvGraphicFramePr>
          <p:xfrm>
            <a:off x="46915679" y="3349444"/>
            <a:ext cx="5586150" cy="2063772"/>
          </p:xfrm>
          <a:graphic>
            <a:graphicData uri="http://schemas.openxmlformats.org/presentationml/2006/ole">
              <p:oleObj spid="_x0000_s3126" name="Image" r:id="rId4" imgW="4571429" imgH="1688889" progId="">
                <p:embed/>
              </p:oleObj>
            </a:graphicData>
          </a:graphic>
        </p:graphicFrame>
        <p:pic>
          <p:nvPicPr>
            <p:cNvPr id="46" name="Picture 45"/>
            <p:cNvPicPr>
              <a:picLocks noChangeAspect="1"/>
            </p:cNvPicPr>
            <p:nvPr userDrawn="1"/>
          </p:nvPicPr>
          <p:blipFill>
            <a:blip r:embed="rId5"/>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xmlns="" val="2040245264"/>
                </p:ext>
              </p:extLst>
            </p:nvPr>
          </p:nvGraphicFramePr>
          <p:xfrm>
            <a:off x="44629619" y="12347263"/>
            <a:ext cx="1482266" cy="992162"/>
          </p:xfrm>
          <a:graphic>
            <a:graphicData uri="http://schemas.openxmlformats.org/presentationml/2006/ole">
              <p:oleObj spid="_x0000_s3127" name="Image" r:id="rId6" imgW="1574603" imgH="1053968" progId="">
                <p:embed/>
              </p:oleObj>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7"/>
              </p:cNvPr>
              <p:cNvPicPr>
                <a:picLocks noChangeAspect="1" noChangeArrowheads="1"/>
              </p:cNvPicPr>
              <p:nvPr userDrawn="1"/>
            </p:nvPicPr>
            <p:blipFill>
              <a:blip r:embed="rId8"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9"/>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0"/>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1"/>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1"/>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2"/>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xmlns="" val="1199812768"/>
                  </p:ext>
                </p:extLst>
              </p:nvPr>
            </p:nvGraphicFramePr>
            <p:xfrm>
              <a:off x="-4533347" y="12734142"/>
              <a:ext cx="1828800" cy="1117600"/>
            </p:xfrm>
            <a:graphic>
              <a:graphicData uri="http://schemas.openxmlformats.org/presentationml/2006/ole">
                <p:oleObj spid="_x0000_s3128" name="Image" r:id="rId13" imgW="1828571" imgH="1117460" progId="">
                  <p:embed/>
                </p:oleObj>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xmlns="" val="4096349677"/>
                  </p:ext>
                </p:extLst>
              </p:nvPr>
            </p:nvGraphicFramePr>
            <p:xfrm>
              <a:off x="-2456641" y="12737835"/>
              <a:ext cx="1828800" cy="1117600"/>
            </p:xfrm>
            <a:graphic>
              <a:graphicData uri="http://schemas.openxmlformats.org/presentationml/2006/ole">
                <p:oleObj spid="_x0000_s3129" name="Image" r:id="rId14" imgW="1828571" imgH="1117460" progId="">
                  <p:embed/>
                </p:oleObj>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hyperlink" Target="https://www.udemy.com/" TargetMode="External"/><Relationship Id="rId7" Type="http://schemas.openxmlformats.org/officeDocument/2006/relationships/image" Target="../media/image13.jpe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5" Type="http://schemas.openxmlformats.org/officeDocument/2006/relationships/image" Target="../media/image21.emf"/><Relationship Id="rId10" Type="http://schemas.openxmlformats.org/officeDocument/2006/relationships/image" Target="../media/image16.png"/><Relationship Id="rId4" Type="http://schemas.openxmlformats.org/officeDocument/2006/relationships/hyperlink" Target="https://howtomechatronics.com/" TargetMode="External"/><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ext Placeholder 448"/>
          <p:cNvSpPr>
            <a:spLocks noGrp="1"/>
          </p:cNvSpPr>
          <p:nvPr>
            <p:ph type="body" sz="quarter" idx="10"/>
          </p:nvPr>
        </p:nvSpPr>
        <p:spPr>
          <a:xfrm>
            <a:off x="904188" y="6378481"/>
            <a:ext cx="10056813" cy="12280263"/>
          </a:xfrm>
        </p:spPr>
        <p:txBody>
          <a:bodyPr/>
          <a:lstStyle/>
          <a:p>
            <a:pPr marL="571500" indent="-571500" algn="just">
              <a:buFont typeface="Wingdings" panose="05000000000000000000" pitchFamily="2" charset="2"/>
              <a:buChar char="Ø"/>
            </a:pPr>
            <a:r>
              <a:rPr lang="en-US" sz="4000" b="1" dirty="0" smtClean="0"/>
              <a:t>Mechatronics </a:t>
            </a:r>
            <a:r>
              <a:rPr lang="en-US" sz="4000" dirty="0" smtClean="0"/>
              <a:t>is  multidisciplinary branch of engineering that focuses on the engineering of both electrical &amp; mechanical systems, and also includes a combination of robotics, electronics, computer science, telecommunication, control and product engineering.</a:t>
            </a:r>
            <a:r>
              <a:rPr lang="en-US" sz="4000" b="1" dirty="0" smtClean="0"/>
              <a:t> </a:t>
            </a:r>
            <a:r>
              <a:rPr lang="en-US" sz="4000" dirty="0" smtClean="0"/>
              <a:t>Drones are a great example of mechatronics in practice. </a:t>
            </a:r>
          </a:p>
          <a:p>
            <a:pPr marL="571500" indent="-571500" algn="just">
              <a:buFont typeface="Wingdings" panose="05000000000000000000" pitchFamily="2" charset="2"/>
              <a:buChar char="Ø"/>
            </a:pPr>
            <a:r>
              <a:rPr lang="en-IN" sz="4000" b="1" dirty="0" smtClean="0"/>
              <a:t>Quad-copter </a:t>
            </a:r>
            <a:r>
              <a:rPr lang="en-IN" sz="4000" dirty="0" smtClean="0"/>
              <a:t>is a device with an intense mixture of Electronics, Mechanical &amp;mainly on the principle of Aviation. The Quad copter has 4 motors whose speed of rotation &amp; the direction of rotation changes according to the users desire to move the device in a particular direction. The rotation of motion changes as per the transmitted signal sends from the 6-Channel transmitter. Each rotor produces both a thrust and torque about its centre of rotation.</a:t>
            </a:r>
          </a:p>
        </p:txBody>
      </p:sp>
      <p:sp>
        <p:nvSpPr>
          <p:cNvPr id="450" name="Text Placeholder 449"/>
          <p:cNvSpPr>
            <a:spLocks noGrp="1"/>
          </p:cNvSpPr>
          <p:nvPr>
            <p:ph type="body" sz="quarter" idx="11"/>
          </p:nvPr>
        </p:nvSpPr>
        <p:spPr>
          <a:xfrm>
            <a:off x="922341" y="5548749"/>
            <a:ext cx="10048875" cy="923322"/>
          </a:xfrm>
        </p:spPr>
        <p:txBody>
          <a:bodyPr/>
          <a:lstStyle/>
          <a:p>
            <a:r>
              <a:rPr lang="en-US" sz="4800" dirty="0" smtClean="0"/>
              <a:t>ABSTRACT</a:t>
            </a:r>
            <a:endParaRPr lang="en-US" sz="4800" dirty="0"/>
          </a:p>
        </p:txBody>
      </p:sp>
      <p:sp>
        <p:nvSpPr>
          <p:cNvPr id="453" name="Text Placeholder 452"/>
          <p:cNvSpPr>
            <a:spLocks noGrp="1"/>
          </p:cNvSpPr>
          <p:nvPr>
            <p:ph type="body" sz="quarter" idx="20"/>
          </p:nvPr>
        </p:nvSpPr>
        <p:spPr>
          <a:xfrm>
            <a:off x="897836" y="18917342"/>
            <a:ext cx="10050462" cy="923322"/>
          </a:xfrm>
        </p:spPr>
        <p:txBody>
          <a:bodyPr/>
          <a:lstStyle/>
          <a:p>
            <a:r>
              <a:rPr lang="en-US" sz="4800" dirty="0" smtClean="0"/>
              <a:t>PROPOSED SETUP </a:t>
            </a:r>
            <a:endParaRPr lang="en-US" sz="4800" dirty="0"/>
          </a:p>
        </p:txBody>
      </p:sp>
      <p:sp>
        <p:nvSpPr>
          <p:cNvPr id="457" name="Text Placeholder 456"/>
          <p:cNvSpPr>
            <a:spLocks noGrp="1"/>
          </p:cNvSpPr>
          <p:nvPr>
            <p:ph type="body" sz="quarter" idx="24"/>
          </p:nvPr>
        </p:nvSpPr>
        <p:spPr>
          <a:xfrm>
            <a:off x="32890742" y="28293766"/>
            <a:ext cx="10058400" cy="2683804"/>
          </a:xfrm>
        </p:spPr>
        <p:txBody>
          <a:bodyPr/>
          <a:lstStyle/>
          <a:p>
            <a:pPr marL="457200" indent="-457200" algn="just">
              <a:buFont typeface="Wingdings" panose="05000000000000000000" pitchFamily="2" charset="2"/>
              <a:buChar char="Ø"/>
            </a:pPr>
            <a:r>
              <a:rPr lang="en-IN" sz="2800" b="0" u="none" dirty="0" smtClean="0"/>
              <a:t>Peter </a:t>
            </a:r>
            <a:r>
              <a:rPr lang="en-IN" sz="2800" b="0" u="none" dirty="0" err="1" smtClean="0"/>
              <a:t>Dalmaris</a:t>
            </a:r>
            <a:r>
              <a:rPr lang="en-IN" sz="2800" b="0" u="none" dirty="0" smtClean="0"/>
              <a:t>  at </a:t>
            </a:r>
            <a:r>
              <a:rPr lang="en-IN" sz="2800" dirty="0" smtClean="0">
                <a:hlinkClick r:id="rId3"/>
              </a:rPr>
              <a:t>https://www.udemy.com/</a:t>
            </a:r>
            <a:endParaRPr lang="en-IN" sz="2800" dirty="0" smtClean="0"/>
          </a:p>
          <a:p>
            <a:pPr marL="457200" indent="-457200" algn="just">
              <a:buFont typeface="Wingdings" panose="05000000000000000000" pitchFamily="2" charset="2"/>
              <a:buChar char="Ø"/>
            </a:pPr>
            <a:r>
              <a:rPr lang="en-US" sz="2800" u="none" dirty="0" smtClean="0"/>
              <a:t> </a:t>
            </a:r>
            <a:r>
              <a:rPr lang="en-IN" sz="2800" dirty="0" smtClean="0">
                <a:hlinkClick r:id="rId4"/>
              </a:rPr>
              <a:t>https://howtomechatronics.com</a:t>
            </a:r>
            <a:endParaRPr lang="en-IN" sz="2800" dirty="0" smtClean="0"/>
          </a:p>
          <a:p>
            <a:pPr marL="457200" indent="-457200" algn="just">
              <a:buFont typeface="Wingdings" panose="05000000000000000000" pitchFamily="2" charset="2"/>
              <a:buChar char="Ø"/>
            </a:pPr>
            <a:r>
              <a:rPr lang="en-IN" sz="2800" u="none" dirty="0" err="1" smtClean="0"/>
              <a:t>Eduvance</a:t>
            </a:r>
            <a:r>
              <a:rPr lang="en-IN" sz="2800" u="none" dirty="0" smtClean="0"/>
              <a:t> training</a:t>
            </a:r>
            <a:endParaRPr lang="en-US" sz="2800" u="none" dirty="0" smtClean="0"/>
          </a:p>
          <a:p>
            <a:pPr marL="457200" indent="-457200" algn="just">
              <a:buFont typeface="Wingdings" panose="05000000000000000000" pitchFamily="2" charset="2"/>
              <a:buChar char="Ø"/>
            </a:pPr>
            <a:endParaRPr lang="en-US" sz="2800" u="none" dirty="0"/>
          </a:p>
          <a:p>
            <a:pPr marL="457200" indent="-457200" algn="just">
              <a:buFont typeface="Wingdings" panose="05000000000000000000" pitchFamily="2" charset="2"/>
              <a:buChar char="Ø"/>
            </a:pPr>
            <a:endParaRPr lang="en-US" sz="2800" b="0" u="none" dirty="0" smtClean="0"/>
          </a:p>
        </p:txBody>
      </p:sp>
      <p:sp>
        <p:nvSpPr>
          <p:cNvPr id="458" name="Text Placeholder 457"/>
          <p:cNvSpPr>
            <a:spLocks noGrp="1"/>
          </p:cNvSpPr>
          <p:nvPr>
            <p:ph type="body" sz="quarter" idx="25"/>
          </p:nvPr>
        </p:nvSpPr>
        <p:spPr>
          <a:xfrm>
            <a:off x="32902124" y="20968372"/>
            <a:ext cx="10047018" cy="861766"/>
          </a:xfrm>
        </p:spPr>
        <p:txBody>
          <a:bodyPr/>
          <a:lstStyle/>
          <a:p>
            <a:r>
              <a:rPr lang="en-US" sz="4400" dirty="0" smtClean="0"/>
              <a:t>CONCLUSION</a:t>
            </a:r>
            <a:endParaRPr lang="en-US" sz="4400" dirty="0"/>
          </a:p>
        </p:txBody>
      </p:sp>
      <p:sp>
        <p:nvSpPr>
          <p:cNvPr id="459" name="Text Placeholder 458"/>
          <p:cNvSpPr>
            <a:spLocks noGrp="1"/>
          </p:cNvSpPr>
          <p:nvPr>
            <p:ph type="body" sz="quarter" idx="26"/>
          </p:nvPr>
        </p:nvSpPr>
        <p:spPr>
          <a:xfrm>
            <a:off x="33226375" y="5394874"/>
            <a:ext cx="10047018" cy="1200306"/>
          </a:xfrm>
        </p:spPr>
        <p:txBody>
          <a:bodyPr/>
          <a:lstStyle/>
          <a:p>
            <a:pPr algn="ctr"/>
            <a:r>
              <a:rPr lang="en-US" sz="4800" b="1" u="sng" dirty="0" smtClean="0">
                <a:latin typeface="+mn-lt"/>
              </a:rPr>
              <a:t>PCB DESIGNS</a:t>
            </a:r>
            <a:endParaRPr lang="en-US" sz="4800" b="1" u="sng" dirty="0">
              <a:latin typeface="+mn-lt"/>
            </a:endParaRPr>
          </a:p>
        </p:txBody>
      </p:sp>
      <p:sp>
        <p:nvSpPr>
          <p:cNvPr id="460" name="Text Placeholder 459"/>
          <p:cNvSpPr>
            <a:spLocks noGrp="1"/>
          </p:cNvSpPr>
          <p:nvPr>
            <p:ph type="body" sz="quarter" idx="27"/>
          </p:nvPr>
        </p:nvSpPr>
        <p:spPr>
          <a:xfrm>
            <a:off x="32925930" y="27432000"/>
            <a:ext cx="10047018" cy="861766"/>
          </a:xfrm>
        </p:spPr>
        <p:txBody>
          <a:bodyPr/>
          <a:lstStyle/>
          <a:p>
            <a:r>
              <a:rPr lang="en-US" sz="4400" dirty="0" smtClean="0"/>
              <a:t>REFERENCES</a:t>
            </a:r>
            <a:endParaRPr lang="en-US" sz="4400" dirty="0"/>
          </a:p>
        </p:txBody>
      </p:sp>
      <p:sp>
        <p:nvSpPr>
          <p:cNvPr id="461" name="Text Placeholder 460"/>
          <p:cNvSpPr>
            <a:spLocks noGrp="1"/>
          </p:cNvSpPr>
          <p:nvPr>
            <p:ph type="body" sz="quarter" idx="28"/>
          </p:nvPr>
        </p:nvSpPr>
        <p:spPr>
          <a:xfrm>
            <a:off x="32995831" y="21399255"/>
            <a:ext cx="10058921" cy="6032745"/>
          </a:xfrm>
        </p:spPr>
        <p:txBody>
          <a:bodyPr/>
          <a:lstStyle/>
          <a:p>
            <a:pPr algn="just">
              <a:buFont typeface="Wingdings" pitchFamily="2" charset="2"/>
              <a:buChar char="Ø"/>
            </a:pPr>
            <a:r>
              <a:rPr lang="en-US" sz="4000" dirty="0" smtClean="0"/>
              <a:t> </a:t>
            </a:r>
            <a:r>
              <a:rPr lang="en-IN" sz="4000" dirty="0" smtClean="0"/>
              <a:t>Hence the fabrication of the quad-copter and its hand movement control has been carried out precisely. The flight testing has passed series of flight tests. After so many crashes, it is able to fly. Our goal of this project is to enable the hand gesture basic control mechanism with maximum possible accuracy. We investigated on software development for this project.</a:t>
            </a:r>
            <a:endParaRPr lang="en-US" sz="4000" dirty="0" smtClean="0"/>
          </a:p>
          <a:p>
            <a:pPr>
              <a:buFont typeface="Wingdings" pitchFamily="2" charset="2"/>
              <a:buChar char="Ø"/>
            </a:pPr>
            <a:endParaRPr lang="en-US" sz="4000" dirty="0" smtClean="0"/>
          </a:p>
          <a:p>
            <a:endParaRPr lang="en-US" sz="4000" dirty="0"/>
          </a:p>
        </p:txBody>
      </p:sp>
      <p:sp>
        <p:nvSpPr>
          <p:cNvPr id="463" name="Text Placeholder 462"/>
          <p:cNvSpPr>
            <a:spLocks noGrp="1"/>
          </p:cNvSpPr>
          <p:nvPr>
            <p:ph type="body" sz="quarter" idx="30"/>
          </p:nvPr>
        </p:nvSpPr>
        <p:spPr>
          <a:xfrm>
            <a:off x="11582133" y="19431559"/>
            <a:ext cx="10052050" cy="6247842"/>
          </a:xfrm>
        </p:spPr>
        <p:txBody>
          <a:bodyPr/>
          <a:lstStyle/>
          <a:p>
            <a:pPr marL="528638" indent="-528638" algn="just">
              <a:buFont typeface="Wingdings" pitchFamily="2" charset="2"/>
              <a:buChar char="Ø"/>
            </a:pPr>
            <a:r>
              <a:rPr lang="en-US" sz="4000" dirty="0" smtClean="0"/>
              <a:t>Target 3 was to build a transmitter based on hand gesture. </a:t>
            </a:r>
          </a:p>
          <a:p>
            <a:pPr marL="528638" indent="-528638" algn="just">
              <a:buFont typeface="Wingdings" pitchFamily="2" charset="2"/>
              <a:buChar char="Ø"/>
            </a:pPr>
            <a:r>
              <a:rPr lang="en-US" sz="4000" dirty="0" smtClean="0"/>
              <a:t>MPU6050 (Gyro &amp; Accelerometer) module was used for pitch (</a:t>
            </a:r>
            <a:r>
              <a:rPr lang="en-US" sz="4000" dirty="0" err="1" smtClean="0"/>
              <a:t>aleron</a:t>
            </a:r>
            <a:r>
              <a:rPr lang="en-US" sz="4000" dirty="0" smtClean="0"/>
              <a:t>) and roll(</a:t>
            </a:r>
            <a:r>
              <a:rPr lang="en-US" sz="4000" dirty="0" err="1" smtClean="0"/>
              <a:t>elivator</a:t>
            </a:r>
            <a:r>
              <a:rPr lang="en-US" sz="4000" dirty="0" smtClean="0"/>
              <a:t>) movement control and a flex sensor was used for throttle. </a:t>
            </a:r>
            <a:endParaRPr lang="en-US" sz="4000" dirty="0"/>
          </a:p>
          <a:p>
            <a:pPr marL="528638" indent="-528638" algn="just">
              <a:buFont typeface="Wingdings" pitchFamily="2" charset="2"/>
              <a:buChar char="Ø"/>
            </a:pPr>
            <a:r>
              <a:rPr lang="en-US" sz="4000" dirty="0" smtClean="0"/>
              <a:t>All those components were interfaced with </a:t>
            </a:r>
            <a:r>
              <a:rPr lang="en-US" sz="4000" dirty="0" err="1" smtClean="0"/>
              <a:t>Arduino</a:t>
            </a:r>
            <a:r>
              <a:rPr lang="en-US" sz="4000" dirty="0" smtClean="0"/>
              <a:t> </a:t>
            </a:r>
            <a:r>
              <a:rPr lang="en-US" sz="4000" dirty="0" err="1" smtClean="0"/>
              <a:t>Nano</a:t>
            </a:r>
            <a:r>
              <a:rPr lang="en-US" sz="4000" dirty="0" smtClean="0"/>
              <a:t> and were sent to receiver board via NRFL01 module.</a:t>
            </a:r>
          </a:p>
        </p:txBody>
      </p:sp>
      <p:sp>
        <p:nvSpPr>
          <p:cNvPr id="464" name="Text Placeholder 463"/>
          <p:cNvSpPr>
            <a:spLocks noGrp="1"/>
          </p:cNvSpPr>
          <p:nvPr>
            <p:ph type="body" sz="quarter" idx="96"/>
          </p:nvPr>
        </p:nvSpPr>
        <p:spPr>
          <a:xfrm>
            <a:off x="922341" y="19735047"/>
            <a:ext cx="10056813" cy="6370953"/>
          </a:xfrm>
        </p:spPr>
        <p:txBody>
          <a:bodyPr/>
          <a:lstStyle/>
          <a:p>
            <a:pPr marL="571500" indent="-571500" algn="just">
              <a:buFont typeface="Wingdings" panose="05000000000000000000" pitchFamily="2" charset="2"/>
              <a:buChar char="Ø"/>
            </a:pPr>
            <a:r>
              <a:rPr lang="en-IN" sz="4000" dirty="0" smtClean="0"/>
              <a:t>So we have made quad-copter &amp; our own self-made transmitter and receiver based on palm gesture. The project is split in 3 targets.</a:t>
            </a:r>
          </a:p>
          <a:p>
            <a:pPr marL="571500" indent="-571500" algn="just">
              <a:buFont typeface="Wingdings" panose="05000000000000000000" pitchFamily="2" charset="2"/>
              <a:buChar char="Ø"/>
            </a:pPr>
            <a:r>
              <a:rPr lang="en-IN" sz="4000" dirty="0" smtClean="0"/>
              <a:t>Target 1 was to build a quad-copter  and fly it on any market available transmitter &amp; receiver.</a:t>
            </a:r>
          </a:p>
          <a:p>
            <a:pPr marL="571500" indent="-571500" algn="just">
              <a:buFont typeface="Wingdings" panose="05000000000000000000" pitchFamily="2" charset="2"/>
              <a:buChar char="Ø"/>
            </a:pPr>
            <a:endParaRPr lang="en-IN" sz="4000" dirty="0" smtClean="0"/>
          </a:p>
          <a:p>
            <a:pPr algn="just"/>
            <a:endParaRPr lang="en-US" sz="4000" dirty="0" smtClean="0"/>
          </a:p>
        </p:txBody>
      </p:sp>
      <p:sp>
        <p:nvSpPr>
          <p:cNvPr id="465" name="Text Placeholder 464"/>
          <p:cNvSpPr>
            <a:spLocks noGrp="1"/>
          </p:cNvSpPr>
          <p:nvPr>
            <p:ph type="body" sz="quarter" idx="150"/>
          </p:nvPr>
        </p:nvSpPr>
        <p:spPr>
          <a:xfrm>
            <a:off x="8662736" y="2009492"/>
            <a:ext cx="26902611" cy="2615935"/>
          </a:xfrm>
        </p:spPr>
        <p:txBody>
          <a:bodyPr>
            <a:normAutofit fontScale="70000" lnSpcReduction="20000"/>
          </a:bodyPr>
          <a:lstStyle/>
          <a:p>
            <a:r>
              <a:rPr lang="en-US" sz="8600" b="1" dirty="0" smtClean="0">
                <a:latin typeface="Times New Roman" panose="02020603050405020304" pitchFamily="18" charset="0"/>
                <a:cs typeface="Times New Roman" panose="02020603050405020304" pitchFamily="18" charset="0"/>
              </a:rPr>
              <a:t>B.Tech ECE (4</a:t>
            </a:r>
            <a:r>
              <a:rPr lang="en-US" sz="8600" b="1" baseline="30000" dirty="0" smtClean="0">
                <a:latin typeface="Times New Roman" panose="02020603050405020304" pitchFamily="18" charset="0"/>
                <a:cs typeface="Times New Roman" panose="02020603050405020304" pitchFamily="18" charset="0"/>
              </a:rPr>
              <a:t>th</a:t>
            </a:r>
            <a:r>
              <a:rPr lang="en-US" sz="8600" b="1" dirty="0" smtClean="0">
                <a:latin typeface="Times New Roman" panose="02020603050405020304" pitchFamily="18" charset="0"/>
                <a:cs typeface="Times New Roman" panose="02020603050405020304" pitchFamily="18" charset="0"/>
              </a:rPr>
              <a:t> year)</a:t>
            </a:r>
            <a:endParaRPr lang="en-US" sz="8600" b="1" dirty="0">
              <a:latin typeface="Times New Roman" panose="02020603050405020304" pitchFamily="18" charset="0"/>
              <a:cs typeface="Times New Roman" panose="02020603050405020304" pitchFamily="18" charset="0"/>
            </a:endParaRPr>
          </a:p>
          <a:p>
            <a:r>
              <a:rPr lang="en-US" sz="8500" dirty="0" smtClean="0">
                <a:latin typeface="Times New Roman" panose="02020603050405020304" pitchFamily="18" charset="0"/>
                <a:cs typeface="Times New Roman" panose="02020603050405020304" pitchFamily="18" charset="0"/>
              </a:rPr>
              <a:t>Faiz Ahmad, C.H Madhu Kumar</a:t>
            </a:r>
            <a:endParaRPr lang="en-US" sz="8500" dirty="0">
              <a:latin typeface="Times New Roman" panose="02020603050405020304" pitchFamily="18" charset="0"/>
              <a:cs typeface="Times New Roman" panose="02020603050405020304" pitchFamily="18" charset="0"/>
            </a:endParaRPr>
          </a:p>
          <a:p>
            <a:r>
              <a:rPr lang="en-US" sz="7600" dirty="0">
                <a:latin typeface="Times New Roman" panose="02020603050405020304" pitchFamily="18" charset="0"/>
                <a:cs typeface="Times New Roman" panose="02020603050405020304" pitchFamily="18" charset="0"/>
              </a:rPr>
              <a:t>Department of Electronics &amp; Comm. Engineering, DIT University, Dehradun, India</a:t>
            </a:r>
          </a:p>
          <a:p>
            <a:endParaRPr lang="en-US" dirty="0"/>
          </a:p>
        </p:txBody>
      </p:sp>
      <p:sp>
        <p:nvSpPr>
          <p:cNvPr id="467" name="Text Placeholder 466"/>
          <p:cNvSpPr>
            <a:spLocks noGrp="1"/>
          </p:cNvSpPr>
          <p:nvPr>
            <p:ph type="body" sz="quarter" idx="153"/>
          </p:nvPr>
        </p:nvSpPr>
        <p:spPr>
          <a:xfrm>
            <a:off x="5641587" y="367099"/>
            <a:ext cx="31998968" cy="1402371"/>
          </a:xfrm>
        </p:spPr>
        <p:txBody>
          <a:bodyPr>
            <a:normAutofit/>
          </a:bodyPr>
          <a:lstStyle/>
          <a:p>
            <a:r>
              <a:rPr lang="en-US" sz="7200" b="1" dirty="0" smtClean="0"/>
              <a:t>Autonomous Quad-Copter with wireless and gesture control system</a:t>
            </a:r>
            <a:endParaRPr lang="en-US" sz="7200" b="1" dirty="0"/>
          </a:p>
          <a:p>
            <a:endParaRPr lang="en-US" dirty="0"/>
          </a:p>
        </p:txBody>
      </p:sp>
      <p:sp>
        <p:nvSpPr>
          <p:cNvPr id="8194" name="Rectangle 2"/>
          <p:cNvSpPr>
            <a:spLocks noChangeArrowheads="1"/>
          </p:cNvSpPr>
          <p:nvPr/>
        </p:nvSpPr>
        <p:spPr bwMode="auto">
          <a:xfrm>
            <a:off x="0" y="0"/>
            <a:ext cx="438912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1"/>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0" y="0"/>
            <a:ext cx="2105025" cy="180975"/>
          </a:xfrm>
          <a:prstGeom prst="rect">
            <a:avLst/>
          </a:prstGeom>
          <a:noFill/>
        </p:spPr>
      </p:pic>
      <p:sp>
        <p:nvSpPr>
          <p:cNvPr id="33" name="TextBox 32"/>
          <p:cNvSpPr txBox="1"/>
          <p:nvPr/>
        </p:nvSpPr>
        <p:spPr>
          <a:xfrm>
            <a:off x="22343372" y="15424483"/>
            <a:ext cx="10048874" cy="584775"/>
          </a:xfrm>
          <a:prstGeom prst="rect">
            <a:avLst/>
          </a:prstGeom>
          <a:noFill/>
        </p:spPr>
        <p:txBody>
          <a:bodyPr wrap="square" rtlCol="0">
            <a:spAutoFit/>
          </a:bodyPr>
          <a:lstStyle/>
          <a:p>
            <a:pPr lvl="0" algn="ctr"/>
            <a:r>
              <a:rPr lang="en-US" sz="3200" dirty="0" smtClean="0">
                <a:solidFill>
                  <a:prstClr val="black"/>
                </a:solidFill>
              </a:rPr>
              <a:t>Figure 2.2 : For receiver</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38" name="Text Placeholder 457"/>
          <p:cNvSpPr>
            <a:spLocks noGrp="1"/>
          </p:cNvSpPr>
          <p:nvPr>
            <p:ph type="body" sz="quarter" idx="25"/>
          </p:nvPr>
        </p:nvSpPr>
        <p:spPr>
          <a:xfrm>
            <a:off x="32995831" y="9867099"/>
            <a:ext cx="10047018" cy="677100"/>
          </a:xfrm>
        </p:spPr>
        <p:txBody>
          <a:bodyPr/>
          <a:lstStyle/>
          <a:p>
            <a:pPr lvl="0">
              <a:spcBef>
                <a:spcPts val="0"/>
              </a:spcBef>
            </a:pPr>
            <a:r>
              <a:rPr lang="en-US" sz="3200" b="0" u="none" dirty="0" smtClean="0">
                <a:solidFill>
                  <a:prstClr val="black"/>
                </a:solidFill>
              </a:rPr>
              <a:t>Figure 3.1 : For joystick based Transmitter</a:t>
            </a:r>
            <a:endParaRPr lang="en-US" sz="3200" b="0" u="none" dirty="0">
              <a:solidFill>
                <a:srgbClr val="C00000"/>
              </a:solidFill>
              <a:latin typeface="Times New Roman" panose="02020603050405020304" pitchFamily="18" charset="0"/>
              <a:cs typeface="Times New Roman" panose="02020603050405020304" pitchFamily="18" charset="0"/>
            </a:endParaRPr>
          </a:p>
        </p:txBody>
      </p:sp>
      <p:sp>
        <p:nvSpPr>
          <p:cNvPr id="37" name="TextBox 36"/>
          <p:cNvSpPr txBox="1"/>
          <p:nvPr/>
        </p:nvSpPr>
        <p:spPr>
          <a:xfrm>
            <a:off x="2335312" y="29811017"/>
            <a:ext cx="7740450" cy="584775"/>
          </a:xfrm>
          <a:prstGeom prst="rect">
            <a:avLst/>
          </a:prstGeom>
          <a:noFill/>
        </p:spPr>
        <p:txBody>
          <a:bodyPr wrap="square" rtlCol="0">
            <a:spAutoFit/>
          </a:bodyPr>
          <a:lstStyle/>
          <a:p>
            <a:pPr algn="just"/>
            <a:r>
              <a:rPr lang="en-US" sz="3200" dirty="0"/>
              <a:t>Figure </a:t>
            </a:r>
            <a:r>
              <a:rPr lang="en-US" sz="3200" dirty="0" smtClean="0"/>
              <a:t>1.1 : The complete built quad-copter</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1759595" y="18332567"/>
            <a:ext cx="10022092"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Figure </a:t>
            </a:r>
            <a:r>
              <a:rPr lang="en-US" sz="3200" dirty="0" smtClean="0">
                <a:latin typeface="Times New Roman" panose="02020603050405020304" pitchFamily="18" charset="0"/>
                <a:cs typeface="Times New Roman" panose="02020603050405020304" pitchFamily="18" charset="0"/>
              </a:rPr>
              <a:t>1.3 : Self made receiver </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11622745" y="29811017"/>
            <a:ext cx="10022092" cy="584775"/>
          </a:xfrm>
          <a:prstGeom prst="rect">
            <a:avLst/>
          </a:prstGeom>
          <a:noFill/>
        </p:spPr>
        <p:txBody>
          <a:bodyPr wrap="square" rtlCol="0">
            <a:spAutoFit/>
          </a:bodyPr>
          <a:lstStyle/>
          <a:p>
            <a:pPr algn="ctr"/>
            <a:r>
              <a:rPr lang="en-US" sz="3200" dirty="0" smtClean="0">
                <a:latin typeface="Times New Roman" panose="02020603050405020304" pitchFamily="18" charset="0"/>
                <a:cs typeface="Times New Roman" panose="02020603050405020304" pitchFamily="18" charset="0"/>
              </a:rPr>
              <a:t>Figure 1.4 : Self made transmitter based on gesture control</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22266262" y="10594308"/>
            <a:ext cx="10022092" cy="584775"/>
          </a:xfrm>
          <a:prstGeom prst="rect">
            <a:avLst/>
          </a:prstGeom>
          <a:noFill/>
        </p:spPr>
        <p:txBody>
          <a:bodyPr wrap="square" rtlCol="0">
            <a:spAutoFit/>
          </a:bodyPr>
          <a:lstStyle/>
          <a:p>
            <a:pPr algn="ctr"/>
            <a:r>
              <a:rPr lang="en-US" sz="3200" dirty="0"/>
              <a:t>Figure </a:t>
            </a:r>
            <a:r>
              <a:rPr lang="en-US" sz="3200" dirty="0" smtClean="0"/>
              <a:t>2.1 : For Joystick based transmitter</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51" name="Text Placeholder 461"/>
          <p:cNvSpPr>
            <a:spLocks noGrp="1"/>
          </p:cNvSpPr>
          <p:nvPr>
            <p:ph type="body" sz="quarter" idx="29"/>
          </p:nvPr>
        </p:nvSpPr>
        <p:spPr>
          <a:xfrm>
            <a:off x="22296220" y="5794352"/>
            <a:ext cx="10047018" cy="923322"/>
          </a:xfrm>
        </p:spPr>
        <p:txBody>
          <a:bodyPr/>
          <a:lstStyle/>
          <a:p>
            <a:r>
              <a:rPr lang="en-US" sz="4800" dirty="0" smtClean="0"/>
              <a:t>CIRCUIT DIAGRAM</a:t>
            </a:r>
            <a:endParaRPr lang="en-US" sz="4800" dirty="0"/>
          </a:p>
        </p:txBody>
      </p:sp>
      <p:sp>
        <p:nvSpPr>
          <p:cNvPr id="52" name="Text Placeholder 462"/>
          <p:cNvSpPr>
            <a:spLocks noGrp="1"/>
          </p:cNvSpPr>
          <p:nvPr>
            <p:ph type="body" sz="quarter" idx="30"/>
          </p:nvPr>
        </p:nvSpPr>
        <p:spPr>
          <a:xfrm>
            <a:off x="22296220" y="22020796"/>
            <a:ext cx="10052050" cy="8956276"/>
          </a:xfrm>
        </p:spPr>
        <p:txBody>
          <a:bodyPr/>
          <a:lstStyle/>
          <a:p>
            <a:pPr marL="433388" indent="-433388" algn="just">
              <a:buFont typeface="Wingdings" pitchFamily="2" charset="2"/>
              <a:buChar char="Ø"/>
            </a:pPr>
            <a:r>
              <a:rPr lang="en-US" sz="4000" dirty="0" smtClean="0"/>
              <a:t>All of the components were connected according to the schematic diagram on a bread board manually and their working was checked.</a:t>
            </a:r>
          </a:p>
          <a:p>
            <a:pPr marL="433388" indent="-433388" algn="just">
              <a:buFont typeface="Wingdings" pitchFamily="2" charset="2"/>
              <a:buChar char="Ø"/>
            </a:pPr>
            <a:r>
              <a:rPr lang="en-US" sz="4000" dirty="0" smtClean="0"/>
              <a:t>Then PCB were designed on Proteus and </a:t>
            </a:r>
            <a:r>
              <a:rPr lang="en-US" sz="4000" dirty="0" err="1" smtClean="0"/>
              <a:t>EasyEDA</a:t>
            </a:r>
            <a:r>
              <a:rPr lang="en-US" sz="4000" dirty="0" smtClean="0"/>
              <a:t> .Boards were printed and </a:t>
            </a:r>
            <a:r>
              <a:rPr lang="en-IN" sz="4000" dirty="0" smtClean="0"/>
              <a:t>etching was done to have the conduction tracks as per design.</a:t>
            </a:r>
            <a:r>
              <a:rPr lang="en-US" sz="4000" dirty="0" smtClean="0"/>
              <a:t> </a:t>
            </a:r>
          </a:p>
          <a:p>
            <a:pPr marL="433388" indent="-433388" algn="just">
              <a:buFont typeface="Wingdings" pitchFamily="2" charset="2"/>
              <a:buChar char="Ø"/>
            </a:pPr>
            <a:r>
              <a:rPr lang="en-US" sz="4000" dirty="0" smtClean="0"/>
              <a:t>All the components were soldered at its place on respective pin positions</a:t>
            </a:r>
            <a:r>
              <a:rPr lang="en-US" sz="4000" dirty="0" smtClean="0"/>
              <a:t>.</a:t>
            </a:r>
          </a:p>
          <a:p>
            <a:pPr marL="433388" indent="-433388" algn="just">
              <a:buFont typeface="Wingdings" pitchFamily="2" charset="2"/>
              <a:buChar char="Ø"/>
            </a:pPr>
            <a:r>
              <a:rPr lang="en-US" sz="4000" dirty="0" smtClean="0"/>
              <a:t> </a:t>
            </a:r>
            <a:r>
              <a:rPr lang="en-US" sz="4000" dirty="0" smtClean="0"/>
              <a:t>Circuits were tested </a:t>
            </a:r>
            <a:r>
              <a:rPr lang="en-US" sz="4000" smtClean="0"/>
              <a:t>via multi-meter </a:t>
            </a:r>
            <a:r>
              <a:rPr lang="en-US" sz="4000" dirty="0" smtClean="0"/>
              <a:t>and signals were checked on DSO.</a:t>
            </a:r>
            <a:endParaRPr lang="en-US" sz="4000" dirty="0"/>
          </a:p>
          <a:p>
            <a:pPr algn="just"/>
            <a:endParaRPr lang="en-US" sz="4000" dirty="0"/>
          </a:p>
        </p:txBody>
      </p:sp>
      <p:pic>
        <p:nvPicPr>
          <p:cNvPr id="2"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52512" y="367099"/>
            <a:ext cx="5153025" cy="41910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8225143" y="367099"/>
            <a:ext cx="5048250" cy="3971925"/>
          </a:xfrm>
          <a:prstGeom prst="rect">
            <a:avLst/>
          </a:prstGeom>
        </p:spPr>
      </p:pic>
      <p:pic>
        <p:nvPicPr>
          <p:cNvPr id="6146" name="Picture 2"/>
          <p:cNvPicPr>
            <a:picLocks noChangeAspect="1" noChangeArrowheads="1"/>
          </p:cNvPicPr>
          <p:nvPr/>
        </p:nvPicPr>
        <p:blipFill>
          <a:blip r:embed="rId8" cstate="print"/>
          <a:srcRect/>
          <a:stretch>
            <a:fillRect/>
          </a:stretch>
        </p:blipFill>
        <p:spPr bwMode="auto">
          <a:xfrm>
            <a:off x="3099900" y="25564379"/>
            <a:ext cx="6211274" cy="4246638"/>
          </a:xfrm>
          <a:prstGeom prst="rect">
            <a:avLst/>
          </a:prstGeom>
          <a:noFill/>
          <a:ln w="9525">
            <a:noFill/>
            <a:miter lim="800000"/>
            <a:headEnd/>
            <a:tailEnd/>
          </a:ln>
          <a:effectLst/>
        </p:spPr>
      </p:pic>
      <p:sp>
        <p:nvSpPr>
          <p:cNvPr id="41" name="Text Placeholder 40"/>
          <p:cNvSpPr>
            <a:spLocks noGrp="1"/>
          </p:cNvSpPr>
          <p:nvPr>
            <p:ph type="body" sz="quarter" idx="21"/>
          </p:nvPr>
        </p:nvSpPr>
        <p:spPr>
          <a:xfrm>
            <a:off x="11585309" y="6256013"/>
            <a:ext cx="10048874" cy="4401183"/>
          </a:xfrm>
        </p:spPr>
        <p:txBody>
          <a:bodyPr/>
          <a:lstStyle/>
          <a:p>
            <a:pPr marL="528638" indent="-528638" algn="just">
              <a:buFont typeface="Wingdings" pitchFamily="2" charset="2"/>
              <a:buChar char="Ø"/>
            </a:pPr>
            <a:r>
              <a:rPr lang="en-US" sz="4000" dirty="0" smtClean="0"/>
              <a:t>Target 2 was to build our self made transmitter &amp; receiver.</a:t>
            </a:r>
          </a:p>
          <a:p>
            <a:pPr marL="528638" indent="-528638" algn="just">
              <a:buFont typeface="Wingdings" pitchFamily="2" charset="2"/>
              <a:buChar char="Ø"/>
            </a:pPr>
            <a:r>
              <a:rPr lang="en-IN" sz="4000" dirty="0" smtClean="0"/>
              <a:t>We used </a:t>
            </a:r>
            <a:r>
              <a:rPr lang="en-IN" sz="4000" dirty="0" err="1" smtClean="0"/>
              <a:t>Arduino</a:t>
            </a:r>
            <a:r>
              <a:rPr lang="en-IN" sz="4000" dirty="0" smtClean="0"/>
              <a:t> </a:t>
            </a:r>
            <a:r>
              <a:rPr lang="en-IN" sz="4000" dirty="0" err="1" smtClean="0"/>
              <a:t>Nano</a:t>
            </a:r>
            <a:r>
              <a:rPr lang="en-IN" sz="4000" dirty="0" smtClean="0"/>
              <a:t> and NRF  module at both transmitter and receiver. </a:t>
            </a:r>
          </a:p>
          <a:p>
            <a:pPr marL="528638" indent="-528638" algn="just">
              <a:buFont typeface="Wingdings" pitchFamily="2" charset="2"/>
              <a:buChar char="Ø"/>
            </a:pPr>
            <a:r>
              <a:rPr lang="en-IN" sz="4000" dirty="0" smtClean="0"/>
              <a:t>For controlling we used joysticks modules at transmitter.</a:t>
            </a:r>
            <a:endParaRPr lang="en-IN" sz="4000" dirty="0"/>
          </a:p>
        </p:txBody>
      </p:sp>
      <p:pic>
        <p:nvPicPr>
          <p:cNvPr id="42" name="Picture 41"/>
          <p:cNvPicPr/>
          <p:nvPr/>
        </p:nvPicPr>
        <p:blipFill>
          <a:blip r:embed="rId9" cstate="print"/>
          <a:srcRect/>
          <a:stretch>
            <a:fillRect/>
          </a:stretch>
        </p:blipFill>
        <p:spPr bwMode="auto">
          <a:xfrm>
            <a:off x="13824284" y="10547819"/>
            <a:ext cx="5611916" cy="3598890"/>
          </a:xfrm>
          <a:prstGeom prst="rect">
            <a:avLst/>
          </a:prstGeom>
          <a:noFill/>
          <a:ln w="9525">
            <a:noFill/>
            <a:miter lim="800000"/>
            <a:headEnd/>
            <a:tailEnd/>
          </a:ln>
        </p:spPr>
      </p:pic>
      <p:sp>
        <p:nvSpPr>
          <p:cNvPr id="57" name="TextBox 56"/>
          <p:cNvSpPr txBox="1"/>
          <p:nvPr/>
        </p:nvSpPr>
        <p:spPr>
          <a:xfrm>
            <a:off x="11582133" y="14365280"/>
            <a:ext cx="10158942"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Figure </a:t>
            </a:r>
            <a:r>
              <a:rPr lang="en-US" sz="3200" dirty="0" smtClean="0">
                <a:latin typeface="Times New Roman" panose="02020603050405020304" pitchFamily="18" charset="0"/>
                <a:cs typeface="Times New Roman" panose="02020603050405020304" pitchFamily="18" charset="0"/>
              </a:rPr>
              <a:t>1.2 : Self made transmitter based on joystick control</a:t>
            </a:r>
            <a:endParaRPr lang="en-US" sz="3200" dirty="0">
              <a:solidFill>
                <a:srgbClr val="C00000"/>
              </a:solidFill>
              <a:latin typeface="Times New Roman" panose="02020603050405020304" pitchFamily="18" charset="0"/>
              <a:cs typeface="Times New Roman" panose="02020603050405020304" pitchFamily="18" charset="0"/>
            </a:endParaRPr>
          </a:p>
        </p:txBody>
      </p:sp>
      <p:pic>
        <p:nvPicPr>
          <p:cNvPr id="59" name="Picture 58"/>
          <p:cNvPicPr/>
          <p:nvPr/>
        </p:nvPicPr>
        <p:blipFill>
          <a:blip r:embed="rId10" cstate="print"/>
          <a:srcRect/>
          <a:stretch>
            <a:fillRect/>
          </a:stretch>
        </p:blipFill>
        <p:spPr bwMode="auto">
          <a:xfrm>
            <a:off x="14052884" y="15092561"/>
            <a:ext cx="5107419" cy="2997431"/>
          </a:xfrm>
          <a:prstGeom prst="rect">
            <a:avLst/>
          </a:prstGeom>
          <a:noFill/>
          <a:ln w="9525">
            <a:noFill/>
            <a:miter lim="800000"/>
            <a:headEnd/>
            <a:tailEnd/>
          </a:ln>
        </p:spPr>
      </p:pic>
      <p:pic>
        <p:nvPicPr>
          <p:cNvPr id="60" name="Picture 59" descr="C:\Users\Faiz Ahmad\Desktop\IMG_20190424_114446.jpg"/>
          <p:cNvPicPr/>
          <p:nvPr/>
        </p:nvPicPr>
        <p:blipFill>
          <a:blip r:embed="rId11" cstate="print"/>
          <a:srcRect/>
          <a:stretch>
            <a:fillRect/>
          </a:stretch>
        </p:blipFill>
        <p:spPr bwMode="auto">
          <a:xfrm>
            <a:off x="14052884" y="25857822"/>
            <a:ext cx="5107418" cy="3765033"/>
          </a:xfrm>
          <a:prstGeom prst="rect">
            <a:avLst/>
          </a:prstGeom>
          <a:noFill/>
          <a:ln w="9525">
            <a:noFill/>
            <a:miter lim="800000"/>
            <a:headEnd/>
            <a:tailEnd/>
          </a:ln>
        </p:spPr>
      </p:pic>
      <p:pic>
        <p:nvPicPr>
          <p:cNvPr id="62" name="Picture 61"/>
          <p:cNvPicPr/>
          <p:nvPr/>
        </p:nvPicPr>
        <p:blipFill>
          <a:blip r:embed="rId12"/>
          <a:srcRect/>
          <a:stretch>
            <a:fillRect/>
          </a:stretch>
        </p:blipFill>
        <p:spPr bwMode="auto">
          <a:xfrm>
            <a:off x="24376809" y="6948639"/>
            <a:ext cx="5983760" cy="3708557"/>
          </a:xfrm>
          <a:prstGeom prst="rect">
            <a:avLst/>
          </a:prstGeom>
          <a:noFill/>
          <a:ln w="9525">
            <a:noFill/>
            <a:miter lim="800000"/>
            <a:headEnd/>
            <a:tailEnd/>
          </a:ln>
        </p:spPr>
      </p:pic>
      <p:pic>
        <p:nvPicPr>
          <p:cNvPr id="63" name="Picture 62"/>
          <p:cNvPicPr/>
          <p:nvPr/>
        </p:nvPicPr>
        <p:blipFill>
          <a:blip r:embed="rId13"/>
          <a:srcRect/>
          <a:stretch>
            <a:fillRect/>
          </a:stretch>
        </p:blipFill>
        <p:spPr bwMode="auto">
          <a:xfrm>
            <a:off x="24837376" y="11794803"/>
            <a:ext cx="5234435" cy="3629680"/>
          </a:xfrm>
          <a:prstGeom prst="rect">
            <a:avLst/>
          </a:prstGeom>
          <a:noFill/>
          <a:ln w="9525">
            <a:noFill/>
            <a:miter lim="800000"/>
            <a:headEnd/>
            <a:tailEnd/>
          </a:ln>
        </p:spPr>
      </p:pic>
      <p:pic>
        <p:nvPicPr>
          <p:cNvPr id="6147" name="Picture 3"/>
          <p:cNvPicPr>
            <a:picLocks noChangeAspect="1" noChangeArrowheads="1"/>
          </p:cNvPicPr>
          <p:nvPr/>
        </p:nvPicPr>
        <p:blipFill>
          <a:blip r:embed="rId14" cstate="print"/>
          <a:srcRect/>
          <a:stretch>
            <a:fillRect/>
          </a:stretch>
        </p:blipFill>
        <p:spPr bwMode="auto">
          <a:xfrm>
            <a:off x="24376809" y="16435429"/>
            <a:ext cx="6374088" cy="4963826"/>
          </a:xfrm>
          <a:prstGeom prst="rect">
            <a:avLst/>
          </a:prstGeom>
          <a:noFill/>
          <a:ln w="9525">
            <a:noFill/>
            <a:miter lim="800000"/>
            <a:headEnd/>
            <a:tailEnd/>
          </a:ln>
          <a:effectLst/>
        </p:spPr>
      </p:pic>
      <p:sp>
        <p:nvSpPr>
          <p:cNvPr id="64" name="TextBox 63"/>
          <p:cNvSpPr txBox="1"/>
          <p:nvPr/>
        </p:nvSpPr>
        <p:spPr>
          <a:xfrm>
            <a:off x="22495772" y="21399255"/>
            <a:ext cx="10048874" cy="584775"/>
          </a:xfrm>
          <a:prstGeom prst="rect">
            <a:avLst/>
          </a:prstGeom>
          <a:noFill/>
        </p:spPr>
        <p:txBody>
          <a:bodyPr wrap="square" rtlCol="0">
            <a:spAutoFit/>
          </a:bodyPr>
          <a:lstStyle/>
          <a:p>
            <a:pPr lvl="0" algn="ctr"/>
            <a:r>
              <a:rPr lang="en-US" sz="3200" dirty="0" smtClean="0">
                <a:solidFill>
                  <a:prstClr val="black"/>
                </a:solidFill>
              </a:rPr>
              <a:t>Figure 2.3 : For Gesture based transmitter</a:t>
            </a:r>
            <a:endParaRPr lang="en-US" sz="3200" dirty="0">
              <a:solidFill>
                <a:srgbClr val="C00000"/>
              </a:solidFill>
              <a:latin typeface="Times New Roman" panose="02020603050405020304" pitchFamily="18" charset="0"/>
              <a:cs typeface="Times New Roman" panose="02020603050405020304" pitchFamily="18" charset="0"/>
            </a:endParaRPr>
          </a:p>
        </p:txBody>
      </p:sp>
      <p:pic>
        <p:nvPicPr>
          <p:cNvPr id="65" name="Picture 64"/>
          <p:cNvPicPr/>
          <p:nvPr/>
        </p:nvPicPr>
        <p:blipFill>
          <a:blip r:embed="rId15">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35836273" y="6472071"/>
            <a:ext cx="4777740" cy="3395028"/>
          </a:xfrm>
          <a:prstGeom prst="rect">
            <a:avLst/>
          </a:prstGeom>
          <a:noFill/>
          <a:ln>
            <a:noFill/>
          </a:ln>
        </p:spPr>
      </p:pic>
      <p:pic>
        <p:nvPicPr>
          <p:cNvPr id="66" name="Picture 65"/>
          <p:cNvPicPr/>
          <p:nvPr/>
        </p:nvPicPr>
        <p:blipFill>
          <a:blip r:embed="rId16"/>
          <a:stretch>
            <a:fillRect/>
          </a:stretch>
        </p:blipFill>
        <p:spPr>
          <a:xfrm>
            <a:off x="36320778" y="10684819"/>
            <a:ext cx="3808730" cy="4265235"/>
          </a:xfrm>
          <a:prstGeom prst="rect">
            <a:avLst/>
          </a:prstGeom>
        </p:spPr>
      </p:pic>
      <p:sp>
        <p:nvSpPr>
          <p:cNvPr id="67" name="Text Placeholder 457"/>
          <p:cNvSpPr>
            <a:spLocks noGrp="1"/>
          </p:cNvSpPr>
          <p:nvPr>
            <p:ph type="body" sz="quarter" idx="25"/>
          </p:nvPr>
        </p:nvSpPr>
        <p:spPr>
          <a:xfrm>
            <a:off x="32902124" y="15092561"/>
            <a:ext cx="10047018" cy="677100"/>
          </a:xfrm>
        </p:spPr>
        <p:txBody>
          <a:bodyPr/>
          <a:lstStyle/>
          <a:p>
            <a:pPr lvl="0">
              <a:spcBef>
                <a:spcPts val="0"/>
              </a:spcBef>
            </a:pPr>
            <a:r>
              <a:rPr lang="en-US" sz="3200" b="0" u="none" dirty="0" smtClean="0">
                <a:solidFill>
                  <a:prstClr val="black"/>
                </a:solidFill>
              </a:rPr>
              <a:t>Figure 3.2 : For Receiver</a:t>
            </a:r>
            <a:endParaRPr lang="en-US" sz="3200" b="0" u="none" dirty="0">
              <a:solidFill>
                <a:srgbClr val="C00000"/>
              </a:solidFill>
              <a:latin typeface="Times New Roman" panose="02020603050405020304" pitchFamily="18" charset="0"/>
              <a:cs typeface="Times New Roman" panose="02020603050405020304" pitchFamily="18" charset="0"/>
            </a:endParaRPr>
          </a:p>
        </p:txBody>
      </p:sp>
      <p:pic>
        <p:nvPicPr>
          <p:cNvPr id="6148" name="Picture 4"/>
          <p:cNvPicPr>
            <a:picLocks noChangeAspect="1" noChangeArrowheads="1"/>
          </p:cNvPicPr>
          <p:nvPr/>
        </p:nvPicPr>
        <p:blipFill>
          <a:blip r:embed="rId17"/>
          <a:srcRect/>
          <a:stretch>
            <a:fillRect/>
          </a:stretch>
        </p:blipFill>
        <p:spPr bwMode="auto">
          <a:xfrm>
            <a:off x="36320778" y="16009258"/>
            <a:ext cx="3752850" cy="4029075"/>
          </a:xfrm>
          <a:prstGeom prst="rect">
            <a:avLst/>
          </a:prstGeom>
          <a:noFill/>
          <a:ln w="9525">
            <a:noFill/>
            <a:miter lim="800000"/>
            <a:headEnd/>
            <a:tailEnd/>
          </a:ln>
          <a:effectLst/>
        </p:spPr>
      </p:pic>
      <p:sp>
        <p:nvSpPr>
          <p:cNvPr id="69" name="Text Placeholder 457"/>
          <p:cNvSpPr>
            <a:spLocks noGrp="1"/>
          </p:cNvSpPr>
          <p:nvPr>
            <p:ph type="body" sz="quarter" idx="25"/>
          </p:nvPr>
        </p:nvSpPr>
        <p:spPr>
          <a:xfrm>
            <a:off x="32914027" y="20291272"/>
            <a:ext cx="10047018" cy="677100"/>
          </a:xfrm>
        </p:spPr>
        <p:txBody>
          <a:bodyPr/>
          <a:lstStyle/>
          <a:p>
            <a:pPr lvl="0">
              <a:spcBef>
                <a:spcPts val="0"/>
              </a:spcBef>
            </a:pPr>
            <a:r>
              <a:rPr lang="en-US" sz="3200" b="0" u="none" dirty="0" smtClean="0">
                <a:solidFill>
                  <a:prstClr val="black"/>
                </a:solidFill>
              </a:rPr>
              <a:t>Figure 3.3 : For Gesture based Transmitter</a:t>
            </a:r>
            <a:endParaRPr lang="en-US" sz="3200" b="0" u="none"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694</TotalTime>
  <Words>447</Words>
  <Application>Microsoft Office PowerPoint</Application>
  <PresentationFormat>Custom</PresentationFormat>
  <Paragraphs>39</Paragraphs>
  <Slides>1</Slides>
  <Notes>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5" baseType="lpstr">
      <vt:lpstr>36x48-Template-V2b</vt:lpstr>
      <vt:lpstr>1_Classic 3 Columns</vt:lpstr>
      <vt:lpstr>Classic - Wide Center</vt:lpstr>
      <vt:lpstr>Image</vt:lpstr>
      <vt:lpstr>Slide 1</vt:lpstr>
    </vt:vector>
  </TitlesOfParts>
  <Company>Hewlett-Packard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Faiz Ahmad</cp:lastModifiedBy>
  <cp:revision>106</cp:revision>
  <dcterms:created xsi:type="dcterms:W3CDTF">2012-02-03T19:11:35Z</dcterms:created>
  <dcterms:modified xsi:type="dcterms:W3CDTF">2019-04-25T21:10:15Z</dcterms:modified>
</cp:coreProperties>
</file>